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480" y="-162"/>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15E16FB-C07E-4BF4-8C24-C0F474B9275C}" type="datetimeFigureOut">
              <a:rPr kumimoji="1" lang="ja-JP" altLang="en-US" smtClean="0"/>
              <a:pPr/>
              <a:t>2018/1/23</a:t>
            </a:fld>
            <a:endParaRPr kumimoji="1" lang="ja-JP" altLang="en-US"/>
          </a:p>
        </p:txBody>
      </p:sp>
      <p:sp>
        <p:nvSpPr>
          <p:cNvPr id="4" name="スライド イメージ プレースホルダ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F8E9A81-D45C-4301-B3E2-378EFE8C13E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F8E9A81-D45C-4301-B3E2-378EFE8C13E3}"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D1B90-79C6-4740-B544-CCD1DD2C5071}" type="datetimeFigureOut">
              <a:rPr kumimoji="1" lang="ja-JP" altLang="en-US" smtClean="0"/>
              <a:pPr/>
              <a:t>2018/1/23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8D4B41F-3677-4C7B-A856-C2008E198F3E}"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90D1B90-79C6-4740-B544-CCD1DD2C5071}" type="datetimeFigureOut">
              <a:rPr kumimoji="1" lang="ja-JP" altLang="en-US" smtClean="0"/>
              <a:pPr/>
              <a:t>2018/1/23</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38D4B41F-3677-4C7B-A856-C2008E198F3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円/楕円 54"/>
          <p:cNvSpPr/>
          <p:nvPr/>
        </p:nvSpPr>
        <p:spPr>
          <a:xfrm>
            <a:off x="332656" y="1546314"/>
            <a:ext cx="2304256" cy="660327"/>
          </a:xfrm>
          <a:prstGeom prst="ellipse">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14290" y="176344"/>
            <a:ext cx="6408000" cy="720000"/>
          </a:xfrm>
          <a:prstGeom prst="rect">
            <a:avLst/>
          </a:prstGeom>
          <a:solidFill>
            <a:schemeClr val="tx2">
              <a:lumMod val="75000"/>
            </a:schemeClr>
          </a:solidFill>
          <a:ln>
            <a:solidFill>
              <a:schemeClr val="tx2">
                <a:lumMod val="75000"/>
              </a:schemeClr>
            </a:solidFill>
          </a:ln>
          <a:scene3d>
            <a:camera prst="orthographicFront"/>
            <a:lightRig rig="threePt" dir="t"/>
          </a:scene3d>
          <a:sp3d>
            <a:bevelT w="165100" prst="coolSlant"/>
          </a:sp3d>
        </p:spPr>
        <p:txBody>
          <a:bodyPr wrap="square" rtlCol="0">
            <a:spAutoFit/>
          </a:bodyPr>
          <a:lstStyle/>
          <a:p>
            <a:pPr>
              <a:lnSpc>
                <a:spcPts val="2400"/>
              </a:lnSpc>
            </a:pPr>
            <a:endParaRPr kumimoji="1" lang="ja-JP" altLang="en-US" dirty="0">
              <a:solidFill>
                <a:schemeClr val="bg1"/>
              </a:solidFill>
              <a:latin typeface="メイリオ" pitchFamily="50" charset="-128"/>
              <a:ea typeface="メイリオ" pitchFamily="50" charset="-128"/>
              <a:cs typeface="メイリオ" pitchFamily="50" charset="-128"/>
            </a:endParaRPr>
          </a:p>
        </p:txBody>
      </p:sp>
      <p:sp>
        <p:nvSpPr>
          <p:cNvPr id="5" name="テキスト ボックス 4"/>
          <p:cNvSpPr txBox="1"/>
          <p:nvPr/>
        </p:nvSpPr>
        <p:spPr>
          <a:xfrm flipH="1">
            <a:off x="236834" y="296259"/>
            <a:ext cx="6264000" cy="584775"/>
          </a:xfrm>
          <a:prstGeom prst="rect">
            <a:avLst/>
          </a:prstGeom>
          <a:noFill/>
        </p:spPr>
        <p:txBody>
          <a:bodyPr wrap="square" rtlCol="0">
            <a:spAutoFit/>
          </a:bodyPr>
          <a:lstStyle/>
          <a:p>
            <a:r>
              <a:rPr lang="ja-JP" altLang="en-US" sz="1600" b="1" dirty="0" smtClean="0">
                <a:solidFill>
                  <a:schemeClr val="bg1"/>
                </a:solidFill>
                <a:latin typeface="メイリオ" pitchFamily="50" charset="-128"/>
                <a:ea typeface="メイリオ" pitchFamily="50" charset="-128"/>
                <a:cs typeface="メイリオ" pitchFamily="50" charset="-128"/>
              </a:rPr>
              <a:t>済生会千里病院　地域医療ネットワークシステム</a:t>
            </a:r>
            <a:endParaRPr lang="en-US" altLang="ja-JP" sz="1600" b="1" dirty="0" smtClean="0">
              <a:solidFill>
                <a:schemeClr val="bg1"/>
              </a:solidFill>
              <a:latin typeface="メイリオ" pitchFamily="50" charset="-128"/>
              <a:ea typeface="メイリオ" pitchFamily="50" charset="-128"/>
              <a:cs typeface="メイリオ" pitchFamily="50" charset="-128"/>
            </a:endParaRPr>
          </a:p>
          <a:p>
            <a:r>
              <a:rPr lang="ja-JP" altLang="en-US" sz="1600" b="1" dirty="0" smtClean="0">
                <a:solidFill>
                  <a:schemeClr val="bg1"/>
                </a:solidFill>
                <a:latin typeface="メイリオ" pitchFamily="50" charset="-128"/>
                <a:ea typeface="メイリオ" pitchFamily="50" charset="-128"/>
                <a:cs typeface="メイリオ" pitchFamily="50" charset="-128"/>
              </a:rPr>
              <a:t>　「千里</a:t>
            </a:r>
            <a:r>
              <a:rPr lang="en-US" altLang="ja-JP" sz="1600" b="1" dirty="0" smtClean="0">
                <a:solidFill>
                  <a:schemeClr val="bg1"/>
                </a:solidFill>
                <a:latin typeface="メイリオ" pitchFamily="50" charset="-128"/>
                <a:ea typeface="メイリオ" pitchFamily="50" charset="-128"/>
                <a:cs typeface="メイリオ" pitchFamily="50" charset="-128"/>
              </a:rPr>
              <a:t>e</a:t>
            </a:r>
            <a:r>
              <a:rPr lang="ja-JP" altLang="en-US" sz="1600" b="1" dirty="0" smtClean="0">
                <a:solidFill>
                  <a:schemeClr val="bg1"/>
                </a:solidFill>
                <a:latin typeface="メイリオ" pitchFamily="50" charset="-128"/>
                <a:ea typeface="メイリオ" pitchFamily="50" charset="-128"/>
                <a:cs typeface="メイリオ" pitchFamily="50" charset="-128"/>
              </a:rPr>
              <a:t>サークル」について</a:t>
            </a:r>
            <a:endParaRPr kumimoji="1" lang="ja-JP" altLang="en-US" sz="1500" b="1" dirty="0">
              <a:solidFill>
                <a:schemeClr val="bg1"/>
              </a:solidFill>
              <a:latin typeface="メイリオ" pitchFamily="50" charset="-128"/>
              <a:ea typeface="メイリオ" pitchFamily="50" charset="-128"/>
              <a:cs typeface="メイリオ" pitchFamily="50" charset="-128"/>
            </a:endParaRPr>
          </a:p>
        </p:txBody>
      </p:sp>
      <p:sp>
        <p:nvSpPr>
          <p:cNvPr id="6" name="テキスト ボックス 5"/>
          <p:cNvSpPr txBox="1"/>
          <p:nvPr/>
        </p:nvSpPr>
        <p:spPr>
          <a:xfrm>
            <a:off x="628284" y="4339505"/>
            <a:ext cx="1511952" cy="276999"/>
          </a:xfrm>
          <a:prstGeom prst="rect">
            <a:avLst/>
          </a:prstGeom>
          <a:noFill/>
        </p:spPr>
        <p:txBody>
          <a:bodyPr wrap="none" rtlCol="0">
            <a:spAutoFit/>
          </a:bodyPr>
          <a:lstStyle/>
          <a:p>
            <a:r>
              <a:rPr kumimoji="1" lang="ja-JP" altLang="en-US" sz="1200" b="1" dirty="0" smtClean="0">
                <a:solidFill>
                  <a:srgbClr val="FF0000"/>
                </a:solidFill>
                <a:latin typeface="メイリオ" pitchFamily="50" charset="-128"/>
                <a:ea typeface="メイリオ" pitchFamily="50" charset="-128"/>
                <a:cs typeface="メイリオ" pitchFamily="50" charset="-128"/>
              </a:rPr>
              <a:t>千里</a:t>
            </a:r>
            <a:r>
              <a:rPr kumimoji="1" lang="en-US" altLang="ja-JP" sz="1200" b="1" dirty="0" smtClean="0">
                <a:solidFill>
                  <a:srgbClr val="FF0000"/>
                </a:solidFill>
                <a:latin typeface="メイリオ" pitchFamily="50" charset="-128"/>
                <a:ea typeface="メイリオ" pitchFamily="50" charset="-128"/>
                <a:cs typeface="メイリオ" pitchFamily="50" charset="-128"/>
              </a:rPr>
              <a:t>e</a:t>
            </a:r>
            <a:r>
              <a:rPr kumimoji="1" lang="ja-JP" altLang="en-US" sz="1200" b="1" dirty="0" smtClean="0">
                <a:solidFill>
                  <a:srgbClr val="FF0000"/>
                </a:solidFill>
                <a:latin typeface="メイリオ" pitchFamily="50" charset="-128"/>
                <a:ea typeface="メイリオ" pitchFamily="50" charset="-128"/>
                <a:cs typeface="メイリオ" pitchFamily="50" charset="-128"/>
              </a:rPr>
              <a:t>サークルとは</a:t>
            </a:r>
            <a:endParaRPr kumimoji="1" lang="ja-JP" altLang="en-US" sz="1200" b="1" dirty="0">
              <a:solidFill>
                <a:srgbClr val="FF0000"/>
              </a:solidFill>
              <a:latin typeface="メイリオ" pitchFamily="50" charset="-128"/>
              <a:ea typeface="メイリオ" pitchFamily="50" charset="-128"/>
              <a:cs typeface="メイリオ" pitchFamily="50" charset="-128"/>
            </a:endParaRPr>
          </a:p>
        </p:txBody>
      </p:sp>
      <p:sp>
        <p:nvSpPr>
          <p:cNvPr id="9" name="テキスト ボックス 8"/>
          <p:cNvSpPr txBox="1"/>
          <p:nvPr/>
        </p:nvSpPr>
        <p:spPr>
          <a:xfrm>
            <a:off x="412260" y="4609182"/>
            <a:ext cx="3024336" cy="913070"/>
          </a:xfrm>
          <a:prstGeom prst="rect">
            <a:avLst/>
          </a:prstGeom>
          <a:noFill/>
        </p:spPr>
        <p:txBody>
          <a:bodyPr wrap="square" rtlCol="0">
            <a:spAutoFit/>
          </a:bodyPr>
          <a:lstStyle/>
          <a:p>
            <a:pPr>
              <a:lnSpc>
                <a:spcPts val="1600"/>
              </a:lnSpc>
            </a:pPr>
            <a:r>
              <a:rPr kumimoji="1" lang="ja-JP" altLang="en-US" sz="1050" dirty="0" smtClean="0">
                <a:latin typeface="メイリオ" pitchFamily="50" charset="-128"/>
                <a:ea typeface="メイリオ" pitchFamily="50" charset="-128"/>
                <a:cs typeface="メイリオ" pitchFamily="50" charset="-128"/>
              </a:rPr>
              <a:t>　</a:t>
            </a:r>
            <a:r>
              <a:rPr lang="ja-JP" altLang="en-US" sz="1050" dirty="0" smtClean="0">
                <a:latin typeface="メイリオ" pitchFamily="50" charset="-128"/>
                <a:ea typeface="メイリオ" pitchFamily="50" charset="-128"/>
                <a:cs typeface="メイリオ" pitchFamily="50" charset="-128"/>
              </a:rPr>
              <a:t>インターネットを活用して、登録医を中心とした、かかりつけ医の先生が、済生会千里病院に保存されている患者さんの診療情報をリアルタイムに閲覧できるシステムです。</a:t>
            </a:r>
          </a:p>
        </p:txBody>
      </p:sp>
      <p:sp>
        <p:nvSpPr>
          <p:cNvPr id="13" name="テキスト ボックス 12"/>
          <p:cNvSpPr txBox="1"/>
          <p:nvPr/>
        </p:nvSpPr>
        <p:spPr>
          <a:xfrm>
            <a:off x="628284" y="5569054"/>
            <a:ext cx="1973617" cy="276999"/>
          </a:xfrm>
          <a:prstGeom prst="rect">
            <a:avLst/>
          </a:prstGeom>
          <a:noFill/>
        </p:spPr>
        <p:txBody>
          <a:bodyPr wrap="none" rtlCol="0">
            <a:spAutoFit/>
          </a:bodyPr>
          <a:lstStyle/>
          <a:p>
            <a:r>
              <a:rPr lang="ja-JP" altLang="en-US" sz="1200" b="1" dirty="0" smtClean="0">
                <a:solidFill>
                  <a:srgbClr val="FF0000"/>
                </a:solidFill>
                <a:latin typeface="メイリオ" pitchFamily="50" charset="-128"/>
                <a:ea typeface="メイリオ" pitchFamily="50" charset="-128"/>
                <a:cs typeface="メイリオ" pitchFamily="50" charset="-128"/>
              </a:rPr>
              <a:t>千里</a:t>
            </a:r>
            <a:r>
              <a:rPr lang="en-US" altLang="ja-JP" sz="1200" b="1" dirty="0" smtClean="0">
                <a:solidFill>
                  <a:srgbClr val="FF0000"/>
                </a:solidFill>
                <a:latin typeface="メイリオ" pitchFamily="50" charset="-128"/>
                <a:ea typeface="メイリオ" pitchFamily="50" charset="-128"/>
                <a:cs typeface="メイリオ" pitchFamily="50" charset="-128"/>
              </a:rPr>
              <a:t>e</a:t>
            </a:r>
            <a:r>
              <a:rPr lang="ja-JP" altLang="en-US" sz="1200" b="1" dirty="0" smtClean="0">
                <a:solidFill>
                  <a:srgbClr val="FF0000"/>
                </a:solidFill>
                <a:latin typeface="メイリオ" pitchFamily="50" charset="-128"/>
                <a:ea typeface="メイリオ" pitchFamily="50" charset="-128"/>
                <a:cs typeface="メイリオ" pitchFamily="50" charset="-128"/>
              </a:rPr>
              <a:t>サークルの目的は？</a:t>
            </a:r>
            <a:endParaRPr kumimoji="1" lang="ja-JP" altLang="en-US" sz="1200" b="1" dirty="0">
              <a:solidFill>
                <a:srgbClr val="FF0000"/>
              </a:solidFill>
              <a:latin typeface="メイリオ" pitchFamily="50" charset="-128"/>
              <a:ea typeface="メイリオ" pitchFamily="50" charset="-128"/>
              <a:cs typeface="メイリオ" pitchFamily="50" charset="-128"/>
            </a:endParaRPr>
          </a:p>
        </p:txBody>
      </p:sp>
      <p:sp>
        <p:nvSpPr>
          <p:cNvPr id="20" name="テキスト ボックス 19"/>
          <p:cNvSpPr txBox="1"/>
          <p:nvPr/>
        </p:nvSpPr>
        <p:spPr>
          <a:xfrm>
            <a:off x="628284" y="7892237"/>
            <a:ext cx="2800767" cy="276999"/>
          </a:xfrm>
          <a:prstGeom prst="rect">
            <a:avLst/>
          </a:prstGeom>
          <a:noFill/>
        </p:spPr>
        <p:txBody>
          <a:bodyPr wrap="none" rtlCol="0">
            <a:spAutoFit/>
          </a:bodyPr>
          <a:lstStyle/>
          <a:p>
            <a:r>
              <a:rPr lang="ja-JP" altLang="en-US" sz="1200" b="1" dirty="0" smtClean="0">
                <a:solidFill>
                  <a:srgbClr val="FF0000"/>
                </a:solidFill>
                <a:latin typeface="メイリオ" pitchFamily="50" charset="-128"/>
                <a:ea typeface="メイリオ" pitchFamily="50" charset="-128"/>
                <a:cs typeface="メイリオ" pitchFamily="50" charset="-128"/>
              </a:rPr>
              <a:t>誰が対象？どんな情報が参照される？</a:t>
            </a:r>
            <a:endParaRPr kumimoji="1" lang="ja-JP" altLang="en-US" sz="1200" b="1" dirty="0">
              <a:solidFill>
                <a:srgbClr val="FF0000"/>
              </a:solidFill>
              <a:latin typeface="メイリオ" pitchFamily="50" charset="-128"/>
              <a:ea typeface="メイリオ" pitchFamily="50" charset="-128"/>
              <a:cs typeface="メイリオ" pitchFamily="50" charset="-128"/>
            </a:endParaRPr>
          </a:p>
        </p:txBody>
      </p:sp>
      <p:sp>
        <p:nvSpPr>
          <p:cNvPr id="22" name="テキスト ボックス 21"/>
          <p:cNvSpPr txBox="1"/>
          <p:nvPr/>
        </p:nvSpPr>
        <p:spPr>
          <a:xfrm>
            <a:off x="412260" y="8192463"/>
            <a:ext cx="3024336" cy="1118255"/>
          </a:xfrm>
          <a:prstGeom prst="rect">
            <a:avLst/>
          </a:prstGeom>
          <a:noFill/>
        </p:spPr>
        <p:txBody>
          <a:bodyPr wrap="square" rtlCol="0">
            <a:spAutoFit/>
          </a:bodyPr>
          <a:lstStyle/>
          <a:p>
            <a:pPr>
              <a:lnSpc>
                <a:spcPts val="1600"/>
              </a:lnSpc>
            </a:pPr>
            <a:r>
              <a:rPr kumimoji="1" lang="ja-JP" altLang="en-US" sz="1050" dirty="0" smtClean="0">
                <a:latin typeface="メイリオ" pitchFamily="50" charset="-128"/>
                <a:ea typeface="メイリオ" pitchFamily="50" charset="-128"/>
                <a:cs typeface="メイリオ" pitchFamily="50" charset="-128"/>
              </a:rPr>
              <a:t>　対象となるのは、済生会千里病院の診療情報を、かかりつけ医の先生に知ってほしい患者さんです。</a:t>
            </a:r>
            <a:r>
              <a:rPr lang="ja-JP" altLang="en-US" sz="1050" dirty="0" smtClean="0">
                <a:latin typeface="メイリオ" pitchFamily="50" charset="-128"/>
                <a:ea typeface="メイリオ" pitchFamily="50" charset="-128"/>
                <a:cs typeface="メイリオ" pitchFamily="50" charset="-128"/>
              </a:rPr>
              <a:t>かかりつけ医の先生に、</a:t>
            </a:r>
            <a:r>
              <a:rPr lang="ja-JP" altLang="en-US" sz="1050" b="1" u="sng" dirty="0" smtClean="0">
                <a:solidFill>
                  <a:schemeClr val="tx2">
                    <a:lumMod val="75000"/>
                  </a:schemeClr>
                </a:solidFill>
                <a:latin typeface="メイリオ" pitchFamily="50" charset="-128"/>
                <a:ea typeface="メイリオ" pitchFamily="50" charset="-128"/>
                <a:cs typeface="メイリオ" pitchFamily="50" charset="-128"/>
              </a:rPr>
              <a:t>内服・注射薬の処方内容、検体検査結果、画像検査結果　等</a:t>
            </a:r>
            <a:r>
              <a:rPr lang="ja-JP" altLang="en-US" sz="1050" dirty="0" smtClean="0">
                <a:latin typeface="メイリオ" pitchFamily="50" charset="-128"/>
                <a:ea typeface="メイリオ" pitchFamily="50" charset="-128"/>
                <a:cs typeface="メイリオ" pitchFamily="50" charset="-128"/>
              </a:rPr>
              <a:t>を閲覧頂き、診療に活かして頂きます。</a:t>
            </a:r>
            <a:endParaRPr kumimoji="1" lang="en-US" altLang="ja-JP" sz="1050" dirty="0" smtClean="0">
              <a:latin typeface="メイリオ" pitchFamily="50" charset="-128"/>
              <a:ea typeface="メイリオ" pitchFamily="50" charset="-128"/>
              <a:cs typeface="メイリオ" pitchFamily="50" charset="-128"/>
            </a:endParaRPr>
          </a:p>
        </p:txBody>
      </p:sp>
      <p:sp>
        <p:nvSpPr>
          <p:cNvPr id="24" name="テキスト ボックス 23"/>
          <p:cNvSpPr txBox="1"/>
          <p:nvPr/>
        </p:nvSpPr>
        <p:spPr>
          <a:xfrm>
            <a:off x="3861024" y="5984052"/>
            <a:ext cx="1723549" cy="276999"/>
          </a:xfrm>
          <a:prstGeom prst="rect">
            <a:avLst/>
          </a:prstGeom>
          <a:noFill/>
        </p:spPr>
        <p:txBody>
          <a:bodyPr wrap="none" rtlCol="0">
            <a:spAutoFit/>
          </a:bodyPr>
          <a:lstStyle/>
          <a:p>
            <a:r>
              <a:rPr kumimoji="1" lang="ja-JP" altLang="en-US" sz="1200" b="1" dirty="0" smtClean="0">
                <a:solidFill>
                  <a:srgbClr val="FF0000"/>
                </a:solidFill>
                <a:latin typeface="メイリオ" pitchFamily="50" charset="-128"/>
                <a:ea typeface="メイリオ" pitchFamily="50" charset="-128"/>
                <a:cs typeface="メイリオ" pitchFamily="50" charset="-128"/>
              </a:rPr>
              <a:t>費用負担は発生する？</a:t>
            </a:r>
            <a:endParaRPr kumimoji="1" lang="ja-JP" altLang="en-US" sz="1200" b="1" dirty="0">
              <a:solidFill>
                <a:srgbClr val="FF0000"/>
              </a:solidFill>
              <a:latin typeface="メイリオ" pitchFamily="50" charset="-128"/>
              <a:ea typeface="メイリオ" pitchFamily="50" charset="-128"/>
              <a:cs typeface="メイリオ" pitchFamily="50" charset="-128"/>
            </a:endParaRPr>
          </a:p>
        </p:txBody>
      </p:sp>
      <p:sp>
        <p:nvSpPr>
          <p:cNvPr id="26" name="テキスト ボックス 25"/>
          <p:cNvSpPr txBox="1"/>
          <p:nvPr/>
        </p:nvSpPr>
        <p:spPr>
          <a:xfrm>
            <a:off x="3652620" y="6260738"/>
            <a:ext cx="3024336" cy="502702"/>
          </a:xfrm>
          <a:prstGeom prst="rect">
            <a:avLst/>
          </a:prstGeom>
          <a:noFill/>
        </p:spPr>
        <p:txBody>
          <a:bodyPr wrap="square" rtlCol="0">
            <a:spAutoFit/>
          </a:bodyPr>
          <a:lstStyle/>
          <a:p>
            <a:pPr>
              <a:lnSpc>
                <a:spcPts val="1600"/>
              </a:lnSpc>
            </a:pPr>
            <a:r>
              <a:rPr kumimoji="1" lang="ja-JP" altLang="en-US" sz="1050" dirty="0" smtClean="0">
                <a:latin typeface="メイリオ" pitchFamily="50" charset="-128"/>
                <a:ea typeface="メイリオ" pitchFamily="50" charset="-128"/>
                <a:cs typeface="メイリオ" pitchFamily="50" charset="-128"/>
              </a:rPr>
              <a:t>　</a:t>
            </a:r>
            <a:r>
              <a:rPr lang="ja-JP" altLang="en-US" sz="1050" dirty="0" smtClean="0">
                <a:latin typeface="メイリオ" pitchFamily="50" charset="-128"/>
                <a:ea typeface="メイリオ" pitchFamily="50" charset="-128"/>
                <a:cs typeface="メイリオ" pitchFamily="50" charset="-128"/>
              </a:rPr>
              <a:t>システムを利用することによって、患者さんに費用負担をしていただくことはありません。</a:t>
            </a:r>
            <a:endParaRPr lang="en-US" altLang="ja-JP" sz="1050" dirty="0" smtClean="0">
              <a:latin typeface="メイリオ" pitchFamily="50" charset="-128"/>
              <a:ea typeface="メイリオ" pitchFamily="50" charset="-128"/>
              <a:cs typeface="メイリオ" pitchFamily="50" charset="-128"/>
            </a:endParaRPr>
          </a:p>
        </p:txBody>
      </p:sp>
      <p:pic>
        <p:nvPicPr>
          <p:cNvPr id="1027" name="Picture 3" descr="C:\Users\経営戦略課\Desktop\99999999【画像】いらすとや\dai_byouin2.png"/>
          <p:cNvPicPr>
            <a:picLocks noChangeAspect="1" noChangeArrowheads="1"/>
          </p:cNvPicPr>
          <p:nvPr/>
        </p:nvPicPr>
        <p:blipFill>
          <a:blip r:embed="rId3" cstate="print"/>
          <a:srcRect/>
          <a:stretch>
            <a:fillRect/>
          </a:stretch>
        </p:blipFill>
        <p:spPr bwMode="auto">
          <a:xfrm>
            <a:off x="477370" y="1054514"/>
            <a:ext cx="1185127" cy="936104"/>
          </a:xfrm>
          <a:prstGeom prst="rect">
            <a:avLst/>
          </a:prstGeom>
          <a:noFill/>
        </p:spPr>
      </p:pic>
      <p:sp>
        <p:nvSpPr>
          <p:cNvPr id="36" name="テキスト ボックス 35"/>
          <p:cNvSpPr txBox="1"/>
          <p:nvPr/>
        </p:nvSpPr>
        <p:spPr>
          <a:xfrm>
            <a:off x="500042" y="2256656"/>
            <a:ext cx="1980000" cy="767518"/>
          </a:xfrm>
          <a:prstGeom prst="rect">
            <a:avLst/>
          </a:prstGeom>
          <a:noFill/>
        </p:spPr>
        <p:txBody>
          <a:bodyPr wrap="square" rtlCol="0">
            <a:spAutoFit/>
          </a:bodyPr>
          <a:lstStyle/>
          <a:p>
            <a:pPr algn="ctr">
              <a:lnSpc>
                <a:spcPts val="1800"/>
              </a:lnSpc>
            </a:pPr>
            <a:r>
              <a:rPr lang="ja-JP" altLang="en-US" sz="1050" dirty="0" smtClean="0">
                <a:latin typeface="メイリオ" pitchFamily="50" charset="-128"/>
                <a:ea typeface="メイリオ" pitchFamily="50" charset="-128"/>
                <a:cs typeface="メイリオ" pitchFamily="50" charset="-128"/>
              </a:rPr>
              <a:t>済生会千里病院</a:t>
            </a:r>
            <a:endParaRPr lang="en-US" altLang="ja-JP" sz="1050" dirty="0" smtClean="0">
              <a:latin typeface="メイリオ" pitchFamily="50" charset="-128"/>
              <a:ea typeface="メイリオ" pitchFamily="50" charset="-128"/>
              <a:cs typeface="メイリオ" pitchFamily="50" charset="-128"/>
            </a:endParaRPr>
          </a:p>
          <a:p>
            <a:pPr algn="ctr">
              <a:lnSpc>
                <a:spcPts val="1800"/>
              </a:lnSpc>
            </a:pPr>
            <a:r>
              <a:rPr lang="ja-JP" altLang="en-US" sz="1050" dirty="0" smtClean="0">
                <a:latin typeface="メイリオ" pitchFamily="50" charset="-128"/>
                <a:ea typeface="メイリオ" pitchFamily="50" charset="-128"/>
                <a:cs typeface="メイリオ" pitchFamily="50" charset="-128"/>
              </a:rPr>
              <a:t>・高度な機器による精密検査</a:t>
            </a:r>
            <a:endParaRPr lang="en-US" altLang="ja-JP" sz="1050" dirty="0" smtClean="0">
              <a:latin typeface="メイリオ" pitchFamily="50" charset="-128"/>
              <a:ea typeface="メイリオ" pitchFamily="50" charset="-128"/>
              <a:cs typeface="メイリオ" pitchFamily="50" charset="-128"/>
            </a:endParaRPr>
          </a:p>
          <a:p>
            <a:pPr>
              <a:lnSpc>
                <a:spcPts val="1800"/>
              </a:lnSpc>
            </a:pPr>
            <a:r>
              <a:rPr lang="ja-JP" altLang="en-US" sz="1050" dirty="0" smtClean="0">
                <a:latin typeface="メイリオ" pitchFamily="50" charset="-128"/>
                <a:ea typeface="メイリオ" pitchFamily="50" charset="-128"/>
                <a:cs typeface="メイリオ" pitchFamily="50" charset="-128"/>
              </a:rPr>
              <a:t>・入院が必要な専門治療</a:t>
            </a:r>
            <a:endParaRPr lang="en-US" altLang="ja-JP" sz="1050" dirty="0" smtClean="0">
              <a:latin typeface="メイリオ" pitchFamily="50" charset="-128"/>
              <a:ea typeface="メイリオ" pitchFamily="50" charset="-128"/>
              <a:cs typeface="メイリオ" pitchFamily="50" charset="-128"/>
            </a:endParaRPr>
          </a:p>
        </p:txBody>
      </p:sp>
      <p:pic>
        <p:nvPicPr>
          <p:cNvPr id="1026" name="Picture 2" descr="G:\56785-2.png"/>
          <p:cNvPicPr>
            <a:picLocks noChangeAspect="1" noChangeArrowheads="1"/>
          </p:cNvPicPr>
          <p:nvPr/>
        </p:nvPicPr>
        <p:blipFill>
          <a:blip r:embed="rId4" cstate="print"/>
          <a:srcRect/>
          <a:stretch>
            <a:fillRect/>
          </a:stretch>
        </p:blipFill>
        <p:spPr bwMode="auto">
          <a:xfrm>
            <a:off x="404664" y="4345915"/>
            <a:ext cx="216000" cy="216000"/>
          </a:xfrm>
          <a:prstGeom prst="rect">
            <a:avLst/>
          </a:prstGeom>
          <a:noFill/>
        </p:spPr>
      </p:pic>
      <p:pic>
        <p:nvPicPr>
          <p:cNvPr id="48" name="Picture 2" descr="G:\56785-2.png"/>
          <p:cNvPicPr>
            <a:picLocks noChangeAspect="1" noChangeArrowheads="1"/>
          </p:cNvPicPr>
          <p:nvPr/>
        </p:nvPicPr>
        <p:blipFill>
          <a:blip r:embed="rId4" cstate="print"/>
          <a:srcRect/>
          <a:stretch>
            <a:fillRect/>
          </a:stretch>
        </p:blipFill>
        <p:spPr bwMode="auto">
          <a:xfrm>
            <a:off x="404664" y="5573285"/>
            <a:ext cx="216000" cy="216000"/>
          </a:xfrm>
          <a:prstGeom prst="rect">
            <a:avLst/>
          </a:prstGeom>
          <a:noFill/>
        </p:spPr>
      </p:pic>
      <p:pic>
        <p:nvPicPr>
          <p:cNvPr id="60" name="Picture 2" descr="G:\56785-2.png"/>
          <p:cNvPicPr>
            <a:picLocks noChangeAspect="1" noChangeArrowheads="1"/>
          </p:cNvPicPr>
          <p:nvPr/>
        </p:nvPicPr>
        <p:blipFill>
          <a:blip r:embed="rId4" cstate="print"/>
          <a:srcRect/>
          <a:stretch>
            <a:fillRect/>
          </a:stretch>
        </p:blipFill>
        <p:spPr bwMode="auto">
          <a:xfrm>
            <a:off x="404664" y="7899881"/>
            <a:ext cx="216000" cy="216000"/>
          </a:xfrm>
          <a:prstGeom prst="rect">
            <a:avLst/>
          </a:prstGeom>
          <a:noFill/>
        </p:spPr>
      </p:pic>
      <p:pic>
        <p:nvPicPr>
          <p:cNvPr id="63" name="Picture 2" descr="G:\56785-2.png"/>
          <p:cNvPicPr>
            <a:picLocks noChangeAspect="1" noChangeArrowheads="1"/>
          </p:cNvPicPr>
          <p:nvPr/>
        </p:nvPicPr>
        <p:blipFill>
          <a:blip r:embed="rId4" cstate="print"/>
          <a:srcRect/>
          <a:stretch>
            <a:fillRect/>
          </a:stretch>
        </p:blipFill>
        <p:spPr bwMode="auto">
          <a:xfrm>
            <a:off x="3637380" y="5985322"/>
            <a:ext cx="216000" cy="216000"/>
          </a:xfrm>
          <a:prstGeom prst="rect">
            <a:avLst/>
          </a:prstGeom>
          <a:noFill/>
        </p:spPr>
      </p:pic>
      <p:sp>
        <p:nvSpPr>
          <p:cNvPr id="61" name="テキスト ボックス 60"/>
          <p:cNvSpPr txBox="1"/>
          <p:nvPr/>
        </p:nvSpPr>
        <p:spPr>
          <a:xfrm>
            <a:off x="412260" y="5871567"/>
            <a:ext cx="3024336" cy="1938992"/>
          </a:xfrm>
          <a:prstGeom prst="rect">
            <a:avLst/>
          </a:prstGeom>
          <a:noFill/>
        </p:spPr>
        <p:txBody>
          <a:bodyPr wrap="square" rtlCol="0">
            <a:spAutoFit/>
          </a:bodyPr>
          <a:lstStyle/>
          <a:p>
            <a:pPr>
              <a:lnSpc>
                <a:spcPts val="1600"/>
              </a:lnSpc>
            </a:pPr>
            <a:r>
              <a:rPr lang="ja-JP" altLang="en-US" sz="1050" dirty="0" smtClean="0">
                <a:latin typeface="メイリオ" pitchFamily="50" charset="-128"/>
                <a:ea typeface="メイリオ" pitchFamily="50" charset="-128"/>
                <a:cs typeface="メイリオ" pitchFamily="50" charset="-128"/>
              </a:rPr>
              <a:t>　診療情報の連携を電子的に行うことにより、</a:t>
            </a:r>
            <a:r>
              <a:rPr lang="en-US" altLang="ja-JP" sz="1050" dirty="0" smtClean="0">
                <a:latin typeface="メイリオ" pitchFamily="50" charset="-128"/>
                <a:ea typeface="メイリオ" pitchFamily="50" charset="-128"/>
                <a:cs typeface="メイリオ" pitchFamily="50" charset="-128"/>
              </a:rPr>
              <a:t>『</a:t>
            </a:r>
            <a:r>
              <a:rPr lang="ja-JP" altLang="en-US" sz="1050" dirty="0" smtClean="0">
                <a:latin typeface="メイリオ" pitchFamily="50" charset="-128"/>
                <a:ea typeface="メイリオ" pitchFamily="50" charset="-128"/>
                <a:cs typeface="メイリオ" pitchFamily="50" charset="-128"/>
              </a:rPr>
              <a:t>質の高い医療・介護サービスの提供</a:t>
            </a:r>
            <a:r>
              <a:rPr lang="en-US" altLang="ja-JP" sz="1050" dirty="0" smtClean="0">
                <a:latin typeface="メイリオ" pitchFamily="50" charset="-128"/>
                <a:ea typeface="メイリオ" pitchFamily="50" charset="-128"/>
                <a:cs typeface="メイリオ" pitchFamily="50" charset="-128"/>
              </a:rPr>
              <a:t>』</a:t>
            </a:r>
            <a:r>
              <a:rPr lang="ja-JP" altLang="en-US" sz="1050" dirty="0" smtClean="0">
                <a:latin typeface="メイリオ" pitchFamily="50" charset="-128"/>
                <a:ea typeface="メイリオ" pitchFamily="50" charset="-128"/>
                <a:cs typeface="メイリオ" pitchFamily="50" charset="-128"/>
              </a:rPr>
              <a:t>を迅速かつ効率的に行う事を目的としたシステムです。</a:t>
            </a:r>
            <a:endParaRPr lang="en-US" altLang="ja-JP" sz="1050" dirty="0" smtClean="0">
              <a:latin typeface="メイリオ" pitchFamily="50" charset="-128"/>
              <a:ea typeface="メイリオ" pitchFamily="50" charset="-128"/>
              <a:cs typeface="メイリオ" pitchFamily="50" charset="-128"/>
            </a:endParaRPr>
          </a:p>
          <a:p>
            <a:pPr>
              <a:lnSpc>
                <a:spcPts val="1600"/>
              </a:lnSpc>
            </a:pPr>
            <a:r>
              <a:rPr kumimoji="1" lang="ja-JP" altLang="en-US" sz="1050" dirty="0" smtClean="0">
                <a:latin typeface="メイリオ" pitchFamily="50" charset="-128"/>
                <a:ea typeface="メイリオ" pitchFamily="50" charset="-128"/>
                <a:cs typeface="メイリオ" pitchFamily="50" charset="-128"/>
              </a:rPr>
              <a:t>　当院は</a:t>
            </a:r>
            <a:r>
              <a:rPr lang="en-US" altLang="ja-JP" sz="1050" dirty="0" smtClean="0">
                <a:latin typeface="メイリオ" pitchFamily="50" charset="-128"/>
                <a:ea typeface="メイリオ" pitchFamily="50" charset="-128"/>
                <a:cs typeface="メイリオ" pitchFamily="50" charset="-128"/>
              </a:rPr>
              <a:t>『</a:t>
            </a:r>
            <a:r>
              <a:rPr lang="ja-JP" altLang="en-US" sz="1050" dirty="0" smtClean="0">
                <a:latin typeface="メイリオ" pitchFamily="50" charset="-128"/>
                <a:ea typeface="メイリオ" pitchFamily="50" charset="-128"/>
                <a:cs typeface="メイリオ" pitchFamily="50" charset="-128"/>
              </a:rPr>
              <a:t>安全で良質な医療の提供</a:t>
            </a:r>
            <a:r>
              <a:rPr lang="en-US" altLang="ja-JP" sz="1050" dirty="0" smtClean="0">
                <a:latin typeface="メイリオ" pitchFamily="50" charset="-128"/>
                <a:ea typeface="メイリオ" pitchFamily="50" charset="-128"/>
                <a:cs typeface="メイリオ" pitchFamily="50" charset="-128"/>
              </a:rPr>
              <a:t>』</a:t>
            </a:r>
            <a:r>
              <a:rPr lang="ja-JP" altLang="en-US" sz="1050" dirty="0" smtClean="0">
                <a:latin typeface="メイリオ" pitchFamily="50" charset="-128"/>
                <a:ea typeface="メイリオ" pitchFamily="50" charset="-128"/>
                <a:cs typeface="メイリオ" pitchFamily="50" charset="-128"/>
              </a:rPr>
              <a:t>と、</a:t>
            </a:r>
            <a:r>
              <a:rPr lang="en-US" altLang="ja-JP" sz="1050" dirty="0" smtClean="0">
                <a:latin typeface="メイリオ" pitchFamily="50" charset="-128"/>
                <a:ea typeface="メイリオ" pitchFamily="50" charset="-128"/>
                <a:cs typeface="メイリオ" pitchFamily="50" charset="-128"/>
              </a:rPr>
              <a:t>『</a:t>
            </a:r>
            <a:r>
              <a:rPr kumimoji="1" lang="ja-JP" altLang="en-US" sz="1050" dirty="0" smtClean="0">
                <a:latin typeface="メイリオ" pitchFamily="50" charset="-128"/>
                <a:ea typeface="メイリオ" pitchFamily="50" charset="-128"/>
                <a:cs typeface="メイリオ" pitchFamily="50" charset="-128"/>
              </a:rPr>
              <a:t>地域の中核病院として、また救急医療を含む急性期医療の実践により地域医療に貢献できる病院</a:t>
            </a:r>
            <a:r>
              <a:rPr lang="ja-JP" altLang="en-US" sz="1050" dirty="0" smtClean="0">
                <a:latin typeface="メイリオ" pitchFamily="50" charset="-128"/>
                <a:ea typeface="メイリオ" pitchFamily="50" charset="-128"/>
                <a:cs typeface="メイリオ" pitchFamily="50" charset="-128"/>
              </a:rPr>
              <a:t>の</a:t>
            </a:r>
            <a:r>
              <a:rPr kumimoji="1" lang="ja-JP" altLang="en-US" sz="1050" dirty="0" smtClean="0">
                <a:latin typeface="メイリオ" pitchFamily="50" charset="-128"/>
                <a:ea typeface="メイリオ" pitchFamily="50" charset="-128"/>
                <a:cs typeface="メイリオ" pitchFamily="50" charset="-128"/>
              </a:rPr>
              <a:t>実現</a:t>
            </a:r>
            <a:r>
              <a:rPr kumimoji="1" lang="en-US" altLang="ja-JP" sz="1050" dirty="0" smtClean="0">
                <a:latin typeface="メイリオ" pitchFamily="50" charset="-128"/>
                <a:ea typeface="メイリオ" pitchFamily="50" charset="-128"/>
                <a:cs typeface="メイリオ" pitchFamily="50" charset="-128"/>
              </a:rPr>
              <a:t>』</a:t>
            </a:r>
            <a:r>
              <a:rPr lang="ja-JP" altLang="en-US" sz="1050" dirty="0" smtClean="0">
                <a:latin typeface="メイリオ" pitchFamily="50" charset="-128"/>
                <a:ea typeface="メイリオ" pitchFamily="50" charset="-128"/>
                <a:cs typeface="メイリオ" pitchFamily="50" charset="-128"/>
              </a:rPr>
              <a:t>等</a:t>
            </a:r>
            <a:r>
              <a:rPr kumimoji="1" lang="ja-JP" altLang="en-US" sz="1050" dirty="0" smtClean="0">
                <a:latin typeface="メイリオ" pitchFamily="50" charset="-128"/>
                <a:ea typeface="メイリオ" pitchFamily="50" charset="-128"/>
                <a:cs typeface="メイリオ" pitchFamily="50" charset="-128"/>
              </a:rPr>
              <a:t>を基本方針として掲げています。</a:t>
            </a:r>
            <a:endParaRPr kumimoji="1" lang="en-US" altLang="ja-JP" sz="1050" dirty="0" smtClean="0">
              <a:latin typeface="メイリオ" pitchFamily="50" charset="-128"/>
              <a:ea typeface="メイリオ" pitchFamily="50" charset="-128"/>
              <a:cs typeface="メイリオ" pitchFamily="50" charset="-128"/>
            </a:endParaRPr>
          </a:p>
          <a:p>
            <a:pPr>
              <a:lnSpc>
                <a:spcPts val="1600"/>
              </a:lnSpc>
            </a:pPr>
            <a:r>
              <a:rPr lang="ja-JP" altLang="en-US" sz="1050" dirty="0" smtClean="0">
                <a:latin typeface="メイリオ" pitchFamily="50" charset="-128"/>
                <a:ea typeface="メイリオ" pitchFamily="50" charset="-128"/>
                <a:cs typeface="メイリオ" pitchFamily="50" charset="-128"/>
              </a:rPr>
              <a:t>　</a:t>
            </a:r>
            <a:r>
              <a:rPr kumimoji="1" lang="ja-JP" altLang="en-US" sz="1050" dirty="0" smtClean="0">
                <a:latin typeface="メイリオ" pitchFamily="50" charset="-128"/>
                <a:ea typeface="メイリオ" pitchFamily="50" charset="-128"/>
                <a:cs typeface="メイリオ" pitchFamily="50" charset="-128"/>
              </a:rPr>
              <a:t>そこでより強固な医療連携を構築する為に、千里</a:t>
            </a:r>
            <a:r>
              <a:rPr kumimoji="1" lang="en-US" altLang="ja-JP" sz="1050" dirty="0" smtClean="0">
                <a:latin typeface="メイリオ" pitchFamily="50" charset="-128"/>
                <a:ea typeface="メイリオ" pitchFamily="50" charset="-128"/>
                <a:cs typeface="メイリオ" pitchFamily="50" charset="-128"/>
              </a:rPr>
              <a:t>e</a:t>
            </a:r>
            <a:r>
              <a:rPr kumimoji="1" lang="ja-JP" altLang="en-US" sz="1050" dirty="0" smtClean="0">
                <a:latin typeface="メイリオ" pitchFamily="50" charset="-128"/>
                <a:ea typeface="メイリオ" pitchFamily="50" charset="-128"/>
                <a:cs typeface="メイリオ" pitchFamily="50" charset="-128"/>
              </a:rPr>
              <a:t>サークルを構築しております。</a:t>
            </a:r>
            <a:endParaRPr kumimoji="1" lang="en-US" altLang="ja-JP" sz="1050" b="1" u="sng" dirty="0" smtClean="0">
              <a:solidFill>
                <a:srgbClr val="C00000"/>
              </a:solidFill>
              <a:latin typeface="メイリオ" pitchFamily="50" charset="-128"/>
              <a:ea typeface="メイリオ" pitchFamily="50" charset="-128"/>
              <a:cs typeface="メイリオ" pitchFamily="50" charset="-128"/>
            </a:endParaRPr>
          </a:p>
        </p:txBody>
      </p:sp>
      <p:sp>
        <p:nvSpPr>
          <p:cNvPr id="67" name="テキスト ボックス 66"/>
          <p:cNvSpPr txBox="1"/>
          <p:nvPr/>
        </p:nvSpPr>
        <p:spPr>
          <a:xfrm>
            <a:off x="3861024" y="4339367"/>
            <a:ext cx="1107996" cy="276999"/>
          </a:xfrm>
          <a:prstGeom prst="rect">
            <a:avLst/>
          </a:prstGeom>
          <a:noFill/>
        </p:spPr>
        <p:txBody>
          <a:bodyPr wrap="none" rtlCol="0">
            <a:spAutoFit/>
          </a:bodyPr>
          <a:lstStyle/>
          <a:p>
            <a:r>
              <a:rPr lang="ja-JP" altLang="en-US" sz="1200" b="1" dirty="0" smtClean="0">
                <a:solidFill>
                  <a:srgbClr val="FF0000"/>
                </a:solidFill>
                <a:latin typeface="メイリオ" pitchFamily="50" charset="-128"/>
                <a:ea typeface="メイリオ" pitchFamily="50" charset="-128"/>
                <a:cs typeface="メイリオ" pitchFamily="50" charset="-128"/>
              </a:rPr>
              <a:t>メリットは？</a:t>
            </a:r>
            <a:endParaRPr kumimoji="1" lang="ja-JP" altLang="en-US" sz="1200" b="1" dirty="0">
              <a:solidFill>
                <a:srgbClr val="FF0000"/>
              </a:solidFill>
              <a:latin typeface="メイリオ" pitchFamily="50" charset="-128"/>
              <a:ea typeface="メイリオ" pitchFamily="50" charset="-128"/>
              <a:cs typeface="メイリオ" pitchFamily="50" charset="-128"/>
            </a:endParaRPr>
          </a:p>
        </p:txBody>
      </p:sp>
      <p:sp>
        <p:nvSpPr>
          <p:cNvPr id="68" name="テキスト ボックス 67"/>
          <p:cNvSpPr txBox="1"/>
          <p:nvPr/>
        </p:nvSpPr>
        <p:spPr>
          <a:xfrm>
            <a:off x="3580612" y="4609367"/>
            <a:ext cx="3024336" cy="1323439"/>
          </a:xfrm>
          <a:prstGeom prst="rect">
            <a:avLst/>
          </a:prstGeom>
          <a:noFill/>
        </p:spPr>
        <p:txBody>
          <a:bodyPr wrap="square" rtlCol="0">
            <a:spAutoFit/>
          </a:bodyPr>
          <a:lstStyle/>
          <a:p>
            <a:pPr>
              <a:lnSpc>
                <a:spcPts val="1600"/>
              </a:lnSpc>
            </a:pPr>
            <a:r>
              <a:rPr kumimoji="1" lang="ja-JP" altLang="en-US" sz="1050" dirty="0" smtClean="0">
                <a:latin typeface="メイリオ" pitchFamily="50" charset="-128"/>
                <a:ea typeface="メイリオ" pitchFamily="50" charset="-128"/>
                <a:cs typeface="メイリオ" pitchFamily="50" charset="-128"/>
              </a:rPr>
              <a:t>　</a:t>
            </a:r>
            <a:r>
              <a:rPr lang="ja-JP" altLang="en-US" sz="1050" dirty="0" smtClean="0">
                <a:latin typeface="メイリオ" pitchFamily="50" charset="-128"/>
                <a:ea typeface="メイリオ" pitchFamily="50" charset="-128"/>
                <a:cs typeface="メイリオ" pitchFamily="50" charset="-128"/>
              </a:rPr>
              <a:t>かかりつけ医の先生に閲覧していただくことの</a:t>
            </a:r>
            <a:r>
              <a:rPr kumimoji="1" lang="ja-JP" altLang="en-US" sz="1050" dirty="0" smtClean="0">
                <a:latin typeface="メイリオ" pitchFamily="50" charset="-128"/>
                <a:ea typeface="メイリオ" pitchFamily="50" charset="-128"/>
                <a:cs typeface="メイリオ" pitchFamily="50" charset="-128"/>
              </a:rPr>
              <a:t>メリットは、</a:t>
            </a:r>
            <a:r>
              <a:rPr lang="ja-JP" altLang="en-US" sz="1050" dirty="0" smtClean="0">
                <a:latin typeface="メイリオ" pitchFamily="50" charset="-128"/>
                <a:ea typeface="メイリオ" pitchFamily="50" charset="-128"/>
                <a:cs typeface="メイリオ" pitchFamily="50" charset="-128"/>
              </a:rPr>
              <a:t>済生会千里病院の最新の</a:t>
            </a:r>
            <a:r>
              <a:rPr kumimoji="1" lang="ja-JP" altLang="en-US" sz="1050" dirty="0" smtClean="0">
                <a:latin typeface="メイリオ" pitchFamily="50" charset="-128"/>
                <a:ea typeface="メイリオ" pitchFamily="50" charset="-128"/>
                <a:cs typeface="メイリオ" pitchFamily="50" charset="-128"/>
              </a:rPr>
              <a:t>診療情報</a:t>
            </a:r>
            <a:r>
              <a:rPr lang="ja-JP" altLang="en-US" sz="1050" dirty="0" smtClean="0">
                <a:latin typeface="メイリオ" pitchFamily="50" charset="-128"/>
                <a:ea typeface="メイリオ" pitchFamily="50" charset="-128"/>
                <a:cs typeface="メイリオ" pitchFamily="50" charset="-128"/>
              </a:rPr>
              <a:t>にもとづいた切れ目のない診療を、かかりつけ医の先生から受けられる</a:t>
            </a:r>
            <a:r>
              <a:rPr kumimoji="1" lang="ja-JP" altLang="en-US" sz="1050" dirty="0" smtClean="0">
                <a:latin typeface="メイリオ" pitchFamily="50" charset="-128"/>
                <a:ea typeface="メイリオ" pitchFamily="50" charset="-128"/>
                <a:cs typeface="メイリオ" pitchFamily="50" charset="-128"/>
              </a:rPr>
              <a:t>ことや、重複した検査や投薬の発生を</a:t>
            </a:r>
            <a:r>
              <a:rPr lang="ja-JP" altLang="en-US" sz="1050" dirty="0" smtClean="0">
                <a:latin typeface="メイリオ" pitchFamily="50" charset="-128"/>
                <a:ea typeface="メイリオ" pitchFamily="50" charset="-128"/>
                <a:cs typeface="メイリオ" pitchFamily="50" charset="-128"/>
              </a:rPr>
              <a:t>防ぐなど、医療費の負担軽減にもつながります</a:t>
            </a:r>
            <a:r>
              <a:rPr kumimoji="1" lang="ja-JP" altLang="en-US" sz="1050" dirty="0" smtClean="0">
                <a:latin typeface="メイリオ" pitchFamily="50" charset="-128"/>
                <a:ea typeface="メイリオ" pitchFamily="50" charset="-128"/>
                <a:cs typeface="メイリオ" pitchFamily="50" charset="-128"/>
              </a:rPr>
              <a:t>。</a:t>
            </a:r>
            <a:endParaRPr kumimoji="1" lang="en-US" altLang="ja-JP" sz="1050" u="sng" dirty="0" smtClean="0">
              <a:solidFill>
                <a:srgbClr val="C00000"/>
              </a:solidFill>
              <a:latin typeface="メイリオ" pitchFamily="50" charset="-128"/>
              <a:ea typeface="メイリオ" pitchFamily="50" charset="-128"/>
              <a:cs typeface="メイリオ" pitchFamily="50" charset="-128"/>
            </a:endParaRPr>
          </a:p>
        </p:txBody>
      </p:sp>
      <p:pic>
        <p:nvPicPr>
          <p:cNvPr id="72" name="Picture 2" descr="G:\56785-2.png"/>
          <p:cNvPicPr>
            <a:picLocks noChangeAspect="1" noChangeArrowheads="1"/>
          </p:cNvPicPr>
          <p:nvPr/>
        </p:nvPicPr>
        <p:blipFill>
          <a:blip r:embed="rId4" cstate="print"/>
          <a:srcRect/>
          <a:stretch>
            <a:fillRect/>
          </a:stretch>
        </p:blipFill>
        <p:spPr bwMode="auto">
          <a:xfrm>
            <a:off x="3637380" y="4346567"/>
            <a:ext cx="216000" cy="216000"/>
          </a:xfrm>
          <a:prstGeom prst="rect">
            <a:avLst/>
          </a:prstGeom>
          <a:noFill/>
        </p:spPr>
      </p:pic>
      <p:sp>
        <p:nvSpPr>
          <p:cNvPr id="59" name="テキスト ボックス 58"/>
          <p:cNvSpPr txBox="1"/>
          <p:nvPr/>
        </p:nvSpPr>
        <p:spPr>
          <a:xfrm>
            <a:off x="2768958" y="1166786"/>
            <a:ext cx="1643074" cy="297517"/>
          </a:xfrm>
          <a:prstGeom prst="rect">
            <a:avLst/>
          </a:prstGeom>
          <a:noFill/>
        </p:spPr>
        <p:txBody>
          <a:bodyPr wrap="square" rtlCol="0">
            <a:spAutoFit/>
          </a:bodyPr>
          <a:lstStyle/>
          <a:p>
            <a:pPr algn="ctr">
              <a:lnSpc>
                <a:spcPts val="1600"/>
              </a:lnSpc>
            </a:pPr>
            <a:r>
              <a:rPr lang="ja-JP" altLang="en-US" sz="1200" b="1" dirty="0" smtClean="0">
                <a:latin typeface="メイリオ" pitchFamily="50" charset="-128"/>
                <a:ea typeface="メイリオ" pitchFamily="50" charset="-128"/>
                <a:cs typeface="メイリオ" pitchFamily="50" charset="-128"/>
              </a:rPr>
              <a:t>「千里</a:t>
            </a:r>
            <a:r>
              <a:rPr lang="en-US" altLang="ja-JP" sz="1200" b="1" dirty="0" smtClean="0">
                <a:latin typeface="メイリオ" pitchFamily="50" charset="-128"/>
                <a:ea typeface="メイリオ" pitchFamily="50" charset="-128"/>
                <a:cs typeface="メイリオ" pitchFamily="50" charset="-128"/>
              </a:rPr>
              <a:t>e</a:t>
            </a:r>
            <a:r>
              <a:rPr lang="ja-JP" altLang="en-US" sz="1200" b="1" dirty="0" smtClean="0">
                <a:latin typeface="メイリオ" pitchFamily="50" charset="-128"/>
                <a:ea typeface="メイリオ" pitchFamily="50" charset="-128"/>
                <a:cs typeface="メイリオ" pitchFamily="50" charset="-128"/>
              </a:rPr>
              <a:t>サークル」</a:t>
            </a:r>
            <a:endParaRPr lang="en-US" altLang="ja-JP" sz="1200" b="1" dirty="0" smtClean="0">
              <a:latin typeface="メイリオ" pitchFamily="50" charset="-128"/>
              <a:ea typeface="メイリオ" pitchFamily="50" charset="-128"/>
              <a:cs typeface="メイリオ" pitchFamily="50" charset="-128"/>
            </a:endParaRPr>
          </a:p>
        </p:txBody>
      </p:sp>
      <p:pic>
        <p:nvPicPr>
          <p:cNvPr id="39" name="Picture 5" descr="G:\computer_server1.png"/>
          <p:cNvPicPr>
            <a:picLocks noChangeAspect="1" noChangeArrowheads="1"/>
          </p:cNvPicPr>
          <p:nvPr/>
        </p:nvPicPr>
        <p:blipFill>
          <a:blip r:embed="rId5" cstate="print"/>
          <a:srcRect/>
          <a:stretch>
            <a:fillRect/>
          </a:stretch>
        </p:blipFill>
        <p:spPr bwMode="auto">
          <a:xfrm flipH="1">
            <a:off x="1556792" y="1126521"/>
            <a:ext cx="592531" cy="699939"/>
          </a:xfrm>
          <a:prstGeom prst="rect">
            <a:avLst/>
          </a:prstGeom>
          <a:noFill/>
        </p:spPr>
      </p:pic>
      <p:sp>
        <p:nvSpPr>
          <p:cNvPr id="51" name="テキスト ボックス 50"/>
          <p:cNvSpPr txBox="1"/>
          <p:nvPr/>
        </p:nvSpPr>
        <p:spPr>
          <a:xfrm>
            <a:off x="3580612" y="7157411"/>
            <a:ext cx="3024336" cy="1733808"/>
          </a:xfrm>
          <a:prstGeom prst="rect">
            <a:avLst/>
          </a:prstGeom>
          <a:noFill/>
        </p:spPr>
        <p:txBody>
          <a:bodyPr wrap="square" rtlCol="0">
            <a:spAutoFit/>
          </a:bodyPr>
          <a:lstStyle/>
          <a:p>
            <a:pPr>
              <a:lnSpc>
                <a:spcPts val="1600"/>
              </a:lnSpc>
            </a:pPr>
            <a:r>
              <a:rPr kumimoji="1" lang="ja-JP" altLang="en-US" sz="1050" dirty="0" smtClean="0">
                <a:latin typeface="メイリオ" pitchFamily="50" charset="-128"/>
                <a:ea typeface="メイリオ" pitchFamily="50" charset="-128"/>
                <a:cs typeface="メイリオ" pitchFamily="50" charset="-128"/>
              </a:rPr>
              <a:t>　</a:t>
            </a:r>
            <a:r>
              <a:rPr lang="ja-JP" altLang="en-US" sz="1050" b="1" u="sng" dirty="0" smtClean="0">
                <a:solidFill>
                  <a:schemeClr val="tx2">
                    <a:lumMod val="75000"/>
                  </a:schemeClr>
                </a:solidFill>
                <a:latin typeface="メイリオ" pitchFamily="50" charset="-128"/>
                <a:ea typeface="メイリオ" pitchFamily="50" charset="-128"/>
                <a:cs typeface="メイリオ" pitchFamily="50" charset="-128"/>
              </a:rPr>
              <a:t>厚生労働省が定めたガイドラインに準拠し、高度なセキュリティが確保された通信網を使用したシステムを採用</a:t>
            </a:r>
            <a:r>
              <a:rPr lang="ja-JP" altLang="en-US" sz="1050" dirty="0" smtClean="0">
                <a:latin typeface="メイリオ" pitchFamily="50" charset="-128"/>
                <a:ea typeface="メイリオ" pitchFamily="50" charset="-128"/>
                <a:cs typeface="メイリオ" pitchFamily="50" charset="-128"/>
              </a:rPr>
              <a:t>しています。また、</a:t>
            </a:r>
            <a:r>
              <a:rPr lang="ja-JP" altLang="en-US" sz="1050" b="1" u="sng" dirty="0" smtClean="0">
                <a:solidFill>
                  <a:schemeClr val="tx2">
                    <a:lumMod val="75000"/>
                  </a:schemeClr>
                </a:solidFill>
                <a:latin typeface="メイリオ" pitchFamily="50" charset="-128"/>
                <a:ea typeface="メイリオ" pitchFamily="50" charset="-128"/>
                <a:cs typeface="メイリオ" pitchFamily="50" charset="-128"/>
              </a:rPr>
              <a:t>情報のやり取りをする前には必ず患者さんの同意を得る、同意はいつでも撤回出来る</a:t>
            </a:r>
            <a:r>
              <a:rPr lang="ja-JP" altLang="en-US" sz="1050" dirty="0" smtClean="0">
                <a:latin typeface="メイリオ" pitchFamily="50" charset="-128"/>
                <a:ea typeface="メイリオ" pitchFamily="50" charset="-128"/>
                <a:cs typeface="メイリオ" pitchFamily="50" charset="-128"/>
              </a:rPr>
              <a:t>事などの一定のルールを策定します。</a:t>
            </a:r>
            <a:endParaRPr lang="en-US" altLang="ja-JP" sz="1050" dirty="0" smtClean="0">
              <a:latin typeface="メイリオ" pitchFamily="50" charset="-128"/>
              <a:ea typeface="メイリオ" pitchFamily="50" charset="-128"/>
              <a:cs typeface="メイリオ" pitchFamily="50" charset="-128"/>
            </a:endParaRPr>
          </a:p>
          <a:p>
            <a:pPr>
              <a:lnSpc>
                <a:spcPts val="1600"/>
              </a:lnSpc>
            </a:pPr>
            <a:r>
              <a:rPr lang="ja-JP" altLang="en-US" sz="1050" dirty="0" smtClean="0">
                <a:latin typeface="メイリオ" pitchFamily="50" charset="-128"/>
                <a:ea typeface="メイリオ" pitchFamily="50" charset="-128"/>
                <a:cs typeface="メイリオ" pitchFamily="50" charset="-128"/>
              </a:rPr>
              <a:t>　患者さんの診療情報を安全にかかりつけ医にお届けします。</a:t>
            </a:r>
            <a:endParaRPr lang="en-US" altLang="ja-JP" sz="1050" dirty="0" smtClean="0">
              <a:latin typeface="メイリオ" pitchFamily="50" charset="-128"/>
              <a:ea typeface="メイリオ" pitchFamily="50" charset="-128"/>
              <a:cs typeface="メイリオ" pitchFamily="50" charset="-128"/>
            </a:endParaRPr>
          </a:p>
        </p:txBody>
      </p:sp>
      <p:sp>
        <p:nvSpPr>
          <p:cNvPr id="52" name="テキスト ボックス 51"/>
          <p:cNvSpPr txBox="1"/>
          <p:nvPr/>
        </p:nvSpPr>
        <p:spPr>
          <a:xfrm>
            <a:off x="3861024" y="6876220"/>
            <a:ext cx="2031325" cy="276999"/>
          </a:xfrm>
          <a:prstGeom prst="rect">
            <a:avLst/>
          </a:prstGeom>
          <a:noFill/>
        </p:spPr>
        <p:txBody>
          <a:bodyPr wrap="none" rtlCol="0">
            <a:spAutoFit/>
          </a:bodyPr>
          <a:lstStyle/>
          <a:p>
            <a:r>
              <a:rPr lang="ja-JP" altLang="en-US" sz="1200" b="1" dirty="0" smtClean="0">
                <a:solidFill>
                  <a:srgbClr val="FF0000"/>
                </a:solidFill>
                <a:latin typeface="メイリオ" pitchFamily="50" charset="-128"/>
                <a:ea typeface="メイリオ" pitchFamily="50" charset="-128"/>
                <a:cs typeface="メイリオ" pitchFamily="50" charset="-128"/>
              </a:rPr>
              <a:t>情報が漏れることはない</a:t>
            </a:r>
            <a:r>
              <a:rPr kumimoji="1" lang="ja-JP" altLang="en-US" sz="1200" b="1" dirty="0" smtClean="0">
                <a:solidFill>
                  <a:srgbClr val="FF0000"/>
                </a:solidFill>
                <a:latin typeface="メイリオ" pitchFamily="50" charset="-128"/>
                <a:ea typeface="メイリオ" pitchFamily="50" charset="-128"/>
                <a:cs typeface="メイリオ" pitchFamily="50" charset="-128"/>
              </a:rPr>
              <a:t>？</a:t>
            </a:r>
            <a:endParaRPr kumimoji="1" lang="ja-JP" altLang="en-US" sz="1200" b="1" dirty="0">
              <a:solidFill>
                <a:srgbClr val="FF0000"/>
              </a:solidFill>
              <a:latin typeface="メイリオ" pitchFamily="50" charset="-128"/>
              <a:ea typeface="メイリオ" pitchFamily="50" charset="-128"/>
              <a:cs typeface="メイリオ" pitchFamily="50" charset="-128"/>
            </a:endParaRPr>
          </a:p>
        </p:txBody>
      </p:sp>
      <p:pic>
        <p:nvPicPr>
          <p:cNvPr id="53" name="Picture 2" descr="G:\56785-2.png"/>
          <p:cNvPicPr>
            <a:picLocks noChangeAspect="1" noChangeArrowheads="1"/>
          </p:cNvPicPr>
          <p:nvPr/>
        </p:nvPicPr>
        <p:blipFill>
          <a:blip r:embed="rId4" cstate="print"/>
          <a:srcRect/>
          <a:stretch>
            <a:fillRect/>
          </a:stretch>
        </p:blipFill>
        <p:spPr bwMode="auto">
          <a:xfrm>
            <a:off x="3637380" y="6889269"/>
            <a:ext cx="216000" cy="216000"/>
          </a:xfrm>
          <a:prstGeom prst="rect">
            <a:avLst/>
          </a:prstGeom>
          <a:noFill/>
        </p:spPr>
      </p:pic>
      <p:sp>
        <p:nvSpPr>
          <p:cNvPr id="56" name="円/楕円 55"/>
          <p:cNvSpPr/>
          <p:nvPr/>
        </p:nvSpPr>
        <p:spPr>
          <a:xfrm>
            <a:off x="4653136" y="3258391"/>
            <a:ext cx="1872208" cy="562943"/>
          </a:xfrm>
          <a:prstGeom prst="ellipse">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0" name="Picture 6" descr="C:\Users\経営戦略課\Desktop\99999999【画像】いらすとや\medical_kojin_byouin.png"/>
          <p:cNvPicPr>
            <a:picLocks noChangeAspect="1" noChangeArrowheads="1"/>
          </p:cNvPicPr>
          <p:nvPr/>
        </p:nvPicPr>
        <p:blipFill>
          <a:blip r:embed="rId6" cstate="print"/>
          <a:srcRect/>
          <a:stretch>
            <a:fillRect/>
          </a:stretch>
        </p:blipFill>
        <p:spPr bwMode="auto">
          <a:xfrm>
            <a:off x="5373216" y="2789545"/>
            <a:ext cx="936104" cy="900894"/>
          </a:xfrm>
          <a:prstGeom prst="rect">
            <a:avLst/>
          </a:prstGeom>
          <a:noFill/>
        </p:spPr>
      </p:pic>
      <p:pic>
        <p:nvPicPr>
          <p:cNvPr id="58" name="図 57" descr="monitor.png"/>
          <p:cNvPicPr>
            <a:picLocks noChangeAspect="1"/>
          </p:cNvPicPr>
          <p:nvPr/>
        </p:nvPicPr>
        <p:blipFill>
          <a:blip r:embed="rId7" cstate="print"/>
          <a:stretch>
            <a:fillRect/>
          </a:stretch>
        </p:blipFill>
        <p:spPr>
          <a:xfrm>
            <a:off x="1844824" y="1414553"/>
            <a:ext cx="660189" cy="565100"/>
          </a:xfrm>
          <a:prstGeom prst="rect">
            <a:avLst/>
          </a:prstGeom>
        </p:spPr>
      </p:pic>
      <p:pic>
        <p:nvPicPr>
          <p:cNvPr id="62" name="図 61" descr="monitor.png"/>
          <p:cNvPicPr>
            <a:picLocks noChangeAspect="1"/>
          </p:cNvPicPr>
          <p:nvPr/>
        </p:nvPicPr>
        <p:blipFill>
          <a:blip r:embed="rId7" cstate="print"/>
          <a:stretch>
            <a:fillRect/>
          </a:stretch>
        </p:blipFill>
        <p:spPr>
          <a:xfrm>
            <a:off x="4857043" y="3053331"/>
            <a:ext cx="660189" cy="565100"/>
          </a:xfrm>
          <a:prstGeom prst="rect">
            <a:avLst/>
          </a:prstGeom>
        </p:spPr>
      </p:pic>
      <p:sp>
        <p:nvSpPr>
          <p:cNvPr id="64" name="テキスト ボックス 63"/>
          <p:cNvSpPr txBox="1"/>
          <p:nvPr/>
        </p:nvSpPr>
        <p:spPr>
          <a:xfrm>
            <a:off x="5013312" y="3869665"/>
            <a:ext cx="1224000" cy="297517"/>
          </a:xfrm>
          <a:prstGeom prst="rect">
            <a:avLst/>
          </a:prstGeom>
          <a:noFill/>
        </p:spPr>
        <p:txBody>
          <a:bodyPr wrap="square" rtlCol="0">
            <a:spAutoFit/>
          </a:bodyPr>
          <a:lstStyle/>
          <a:p>
            <a:pPr algn="ctr">
              <a:lnSpc>
                <a:spcPts val="1600"/>
              </a:lnSpc>
            </a:pPr>
            <a:r>
              <a:rPr lang="ja-JP" altLang="en-US" sz="1050" dirty="0" smtClean="0">
                <a:latin typeface="メイリオ" pitchFamily="50" charset="-128"/>
                <a:ea typeface="メイリオ" pitchFamily="50" charset="-128"/>
                <a:cs typeface="メイリオ" pitchFamily="50" charset="-128"/>
              </a:rPr>
              <a:t>かかりつけ医</a:t>
            </a:r>
            <a:endParaRPr lang="en-US" altLang="ja-JP" sz="1050" dirty="0" smtClean="0">
              <a:latin typeface="メイリオ" pitchFamily="50" charset="-128"/>
              <a:ea typeface="メイリオ" pitchFamily="50" charset="-128"/>
              <a:cs typeface="メイリオ" pitchFamily="50" charset="-128"/>
            </a:endParaRPr>
          </a:p>
        </p:txBody>
      </p:sp>
      <p:cxnSp>
        <p:nvCxnSpPr>
          <p:cNvPr id="70" name="直線コネクタ 69"/>
          <p:cNvCxnSpPr/>
          <p:nvPr/>
        </p:nvCxnSpPr>
        <p:spPr>
          <a:xfrm>
            <a:off x="2204864" y="1702585"/>
            <a:ext cx="2938648" cy="1535903"/>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66" name="角丸四角形 65"/>
          <p:cNvSpPr/>
          <p:nvPr/>
        </p:nvSpPr>
        <p:spPr>
          <a:xfrm>
            <a:off x="2980422" y="1442848"/>
            <a:ext cx="2520280" cy="1224136"/>
          </a:xfrm>
          <a:prstGeom prst="roundRect">
            <a:avLst>
              <a:gd name="adj" fmla="val 9612"/>
            </a:avLst>
          </a:prstGeom>
          <a:solidFill>
            <a:schemeClr val="bg1"/>
          </a:solidFill>
          <a:ln w="508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3027030" y="1485181"/>
            <a:ext cx="2329656" cy="1118255"/>
          </a:xfrm>
          <a:prstGeom prst="rect">
            <a:avLst/>
          </a:prstGeom>
          <a:noFill/>
        </p:spPr>
        <p:txBody>
          <a:bodyPr wrap="square" rtlCol="0">
            <a:spAutoFit/>
          </a:bodyPr>
          <a:lstStyle/>
          <a:p>
            <a:pPr defTabSz="216000">
              <a:lnSpc>
                <a:spcPts val="1600"/>
              </a:lnSpc>
            </a:pPr>
            <a:r>
              <a:rPr kumimoji="1" lang="ja-JP" altLang="en-US" sz="1050" b="1" dirty="0" smtClean="0">
                <a:latin typeface="メイリオ" pitchFamily="50" charset="-128"/>
                <a:ea typeface="メイリオ" pitchFamily="50" charset="-128"/>
                <a:cs typeface="メイリオ" pitchFamily="50" charset="-128"/>
              </a:rPr>
              <a:t>済生会千里病院にある</a:t>
            </a:r>
            <a:r>
              <a:rPr lang="ja-JP" altLang="en-US" sz="1050" b="1" dirty="0" smtClean="0">
                <a:latin typeface="メイリオ" pitchFamily="50" charset="-128"/>
                <a:ea typeface="メイリオ" pitchFamily="50" charset="-128"/>
                <a:cs typeface="メイリオ" pitchFamily="50" charset="-128"/>
              </a:rPr>
              <a:t>カルテの内容</a:t>
            </a:r>
            <a:endParaRPr lang="en-US" altLang="ja-JP" sz="1050" b="1" dirty="0" smtClean="0">
              <a:latin typeface="メイリオ" pitchFamily="50" charset="-128"/>
              <a:ea typeface="メイリオ" pitchFamily="50" charset="-128"/>
              <a:cs typeface="メイリオ" pitchFamily="50" charset="-128"/>
            </a:endParaRPr>
          </a:p>
          <a:p>
            <a:pPr defTabSz="216000">
              <a:lnSpc>
                <a:spcPts val="1600"/>
              </a:lnSpc>
            </a:pPr>
            <a:r>
              <a:rPr kumimoji="1" lang="ja-JP" altLang="en-US" sz="1050" b="1" dirty="0" smtClean="0">
                <a:latin typeface="メイリオ" pitchFamily="50" charset="-128"/>
                <a:ea typeface="メイリオ" pitchFamily="50" charset="-128"/>
                <a:cs typeface="メイリオ" pitchFamily="50" charset="-128"/>
              </a:rPr>
              <a:t>例）・アレルギー情報</a:t>
            </a:r>
            <a:r>
              <a:rPr kumimoji="1" lang="en-US" altLang="ja-JP" sz="1050" b="1" dirty="0" smtClean="0">
                <a:latin typeface="メイリオ" pitchFamily="50" charset="-128"/>
                <a:ea typeface="メイリオ" pitchFamily="50" charset="-128"/>
                <a:cs typeface="メイリオ" pitchFamily="50" charset="-128"/>
              </a:rPr>
              <a:t>	</a:t>
            </a:r>
          </a:p>
          <a:p>
            <a:pPr defTabSz="216000">
              <a:lnSpc>
                <a:spcPts val="1600"/>
              </a:lnSpc>
            </a:pPr>
            <a:r>
              <a:rPr lang="ja-JP" altLang="en-US" sz="1050" b="1" dirty="0" smtClean="0">
                <a:latin typeface="メイリオ" pitchFamily="50" charset="-128"/>
                <a:ea typeface="メイリオ" pitchFamily="50" charset="-128"/>
                <a:cs typeface="メイリオ" pitchFamily="50" charset="-128"/>
              </a:rPr>
              <a:t>　　・病歴</a:t>
            </a:r>
            <a:endParaRPr lang="en-US" altLang="ja-JP" sz="1050" b="1" dirty="0" smtClean="0">
              <a:latin typeface="メイリオ" pitchFamily="50" charset="-128"/>
              <a:ea typeface="メイリオ" pitchFamily="50" charset="-128"/>
              <a:cs typeface="メイリオ" pitchFamily="50" charset="-128"/>
            </a:endParaRPr>
          </a:p>
          <a:p>
            <a:pPr defTabSz="216000">
              <a:lnSpc>
                <a:spcPts val="1600"/>
              </a:lnSpc>
            </a:pPr>
            <a:r>
              <a:rPr lang="ja-JP" altLang="en-US" sz="1050" b="1" dirty="0" smtClean="0">
                <a:latin typeface="メイリオ" pitchFamily="50" charset="-128"/>
                <a:ea typeface="メイリオ" pitchFamily="50" charset="-128"/>
                <a:cs typeface="メイリオ" pitchFamily="50" charset="-128"/>
              </a:rPr>
              <a:t>　　・お薬情報</a:t>
            </a:r>
            <a:r>
              <a:rPr lang="en-US" altLang="ja-JP" sz="1050" b="1" dirty="0" smtClean="0">
                <a:latin typeface="メイリオ" pitchFamily="50" charset="-128"/>
                <a:ea typeface="メイリオ" pitchFamily="50" charset="-128"/>
                <a:cs typeface="メイリオ" pitchFamily="50" charset="-128"/>
              </a:rPr>
              <a:t>			</a:t>
            </a:r>
          </a:p>
          <a:p>
            <a:pPr defTabSz="216000">
              <a:lnSpc>
                <a:spcPts val="1600"/>
              </a:lnSpc>
            </a:pPr>
            <a:r>
              <a:rPr lang="ja-JP" altLang="en-US" sz="1050" b="1" dirty="0" smtClean="0">
                <a:latin typeface="メイリオ" pitchFamily="50" charset="-128"/>
                <a:ea typeface="メイリオ" pitchFamily="50" charset="-128"/>
                <a:cs typeface="メイリオ" pitchFamily="50" charset="-128"/>
              </a:rPr>
              <a:t>　　・検査結果　等</a:t>
            </a:r>
            <a:endParaRPr lang="en-US" altLang="ja-JP" sz="1050" b="1" dirty="0" smtClean="0">
              <a:latin typeface="メイリオ" pitchFamily="50" charset="-128"/>
              <a:ea typeface="メイリオ" pitchFamily="50" charset="-128"/>
              <a:cs typeface="メイリオ" pitchFamily="50" charset="-128"/>
            </a:endParaRPr>
          </a:p>
        </p:txBody>
      </p:sp>
      <p:sp>
        <p:nvSpPr>
          <p:cNvPr id="80" name="テキスト ボックス 79"/>
          <p:cNvSpPr txBox="1"/>
          <p:nvPr/>
        </p:nvSpPr>
        <p:spPr>
          <a:xfrm>
            <a:off x="1214422" y="3316420"/>
            <a:ext cx="3071834" cy="707886"/>
          </a:xfrm>
          <a:prstGeom prst="rect">
            <a:avLst/>
          </a:prstGeom>
          <a:noFill/>
        </p:spPr>
        <p:txBody>
          <a:bodyPr wrap="square" rtlCol="0">
            <a:spAutoFit/>
          </a:bodyPr>
          <a:lstStyle/>
          <a:p>
            <a:pPr defTabSz="36000">
              <a:lnSpc>
                <a:spcPts val="1600"/>
              </a:lnSpc>
            </a:pPr>
            <a:r>
              <a:rPr lang="ja-JP" altLang="en-US" sz="1050" b="1" dirty="0" smtClean="0">
                <a:latin typeface="メイリオ" pitchFamily="50" charset="-128"/>
                <a:ea typeface="メイリオ" pitchFamily="50" charset="-128"/>
                <a:cs typeface="メイリオ" pitchFamily="50" charset="-128"/>
              </a:rPr>
              <a:t>・</a:t>
            </a:r>
            <a:r>
              <a:rPr lang="en-US" altLang="ja-JP" sz="1050" b="1" dirty="0" smtClean="0">
                <a:latin typeface="メイリオ" pitchFamily="50" charset="-128"/>
                <a:ea typeface="メイリオ" pitchFamily="50" charset="-128"/>
                <a:cs typeface="メイリオ" pitchFamily="50" charset="-128"/>
              </a:rPr>
              <a:t>		</a:t>
            </a:r>
            <a:r>
              <a:rPr lang="ja-JP" altLang="en-US" sz="1050" b="1" dirty="0" smtClean="0">
                <a:latin typeface="メイリオ" pitchFamily="50" charset="-128"/>
                <a:ea typeface="メイリオ" pitchFamily="50" charset="-128"/>
                <a:cs typeface="メイリオ" pitchFamily="50" charset="-128"/>
              </a:rPr>
              <a:t>千里</a:t>
            </a:r>
            <a:r>
              <a:rPr lang="en-US" altLang="ja-JP" sz="1050" b="1" dirty="0" smtClean="0">
                <a:latin typeface="メイリオ" pitchFamily="50" charset="-128"/>
                <a:ea typeface="メイリオ" pitchFamily="50" charset="-128"/>
                <a:cs typeface="メイリオ" pitchFamily="50" charset="-128"/>
              </a:rPr>
              <a:t>e</a:t>
            </a:r>
            <a:r>
              <a:rPr lang="ja-JP" altLang="en-US" sz="1050" b="1" dirty="0" smtClean="0">
                <a:latin typeface="メイリオ" pitchFamily="50" charset="-128"/>
                <a:ea typeface="メイリオ" pitchFamily="50" charset="-128"/>
                <a:cs typeface="メイリオ" pitchFamily="50" charset="-128"/>
              </a:rPr>
              <a:t>サークルの利用には</a:t>
            </a:r>
            <a:endParaRPr lang="en-US" altLang="ja-JP" sz="1050" b="1" dirty="0" smtClean="0">
              <a:latin typeface="メイリオ" pitchFamily="50" charset="-128"/>
              <a:ea typeface="メイリオ" pitchFamily="50" charset="-128"/>
              <a:cs typeface="メイリオ" pitchFamily="50" charset="-128"/>
            </a:endParaRPr>
          </a:p>
          <a:p>
            <a:pPr defTabSz="36000">
              <a:lnSpc>
                <a:spcPts val="1600"/>
              </a:lnSpc>
            </a:pPr>
            <a:r>
              <a:rPr lang="ja-JP" altLang="en-US" sz="1050" b="1" dirty="0" smtClean="0">
                <a:latin typeface="メイリオ" pitchFamily="50" charset="-128"/>
                <a:ea typeface="メイリオ" pitchFamily="50" charset="-128"/>
                <a:cs typeface="メイリオ" pitchFamily="50" charset="-128"/>
              </a:rPr>
              <a:t>　 </a:t>
            </a:r>
            <a:r>
              <a:rPr lang="en-US" altLang="ja-JP" sz="1050" b="1" dirty="0" smtClean="0">
                <a:latin typeface="メイリオ" pitchFamily="50" charset="-128"/>
                <a:ea typeface="メイリオ" pitchFamily="50" charset="-128"/>
                <a:cs typeface="メイリオ" pitchFamily="50" charset="-128"/>
              </a:rPr>
              <a:t>	</a:t>
            </a:r>
            <a:r>
              <a:rPr lang="ja-JP" altLang="en-US" sz="1050" b="1" dirty="0" smtClean="0">
                <a:latin typeface="メイリオ" pitchFamily="50" charset="-128"/>
                <a:ea typeface="メイリオ" pitchFamily="50" charset="-128"/>
                <a:cs typeface="メイリオ" pitchFamily="50" charset="-128"/>
              </a:rPr>
              <a:t>患者さんの同意が必要です。</a:t>
            </a:r>
            <a:endParaRPr lang="en-US" altLang="ja-JP" sz="1050" b="1" dirty="0" smtClean="0">
              <a:latin typeface="メイリオ" pitchFamily="50" charset="-128"/>
              <a:ea typeface="メイリオ" pitchFamily="50" charset="-128"/>
              <a:cs typeface="メイリオ" pitchFamily="50" charset="-128"/>
            </a:endParaRPr>
          </a:p>
          <a:p>
            <a:pPr defTabSz="36000">
              <a:lnSpc>
                <a:spcPts val="1600"/>
              </a:lnSpc>
            </a:pPr>
            <a:r>
              <a:rPr lang="ja-JP" altLang="en-US" sz="1050" b="1" dirty="0" smtClean="0">
                <a:latin typeface="メイリオ" pitchFamily="50" charset="-128"/>
                <a:ea typeface="メイリオ" pitchFamily="50" charset="-128"/>
                <a:cs typeface="メイリオ" pitchFamily="50" charset="-128"/>
              </a:rPr>
              <a:t>・</a:t>
            </a:r>
            <a:r>
              <a:rPr lang="en-US" altLang="ja-JP" sz="1050" b="1" dirty="0" smtClean="0">
                <a:latin typeface="メイリオ" pitchFamily="50" charset="-128"/>
                <a:ea typeface="メイリオ" pitchFamily="50" charset="-128"/>
                <a:cs typeface="メイリオ" pitchFamily="50" charset="-128"/>
              </a:rPr>
              <a:t>		</a:t>
            </a:r>
            <a:r>
              <a:rPr lang="ja-JP" altLang="en-US" sz="1050" b="1" dirty="0" smtClean="0">
                <a:latin typeface="メイリオ" pitchFamily="50" charset="-128"/>
                <a:ea typeface="メイリオ" pitchFamily="50" charset="-128"/>
                <a:cs typeface="メイリオ" pitchFamily="50" charset="-128"/>
              </a:rPr>
              <a:t>閲覧できるのは医療関係者</a:t>
            </a:r>
            <a:r>
              <a:rPr lang="en-US" altLang="ja-JP" sz="1050" b="1" dirty="0" smtClean="0">
                <a:latin typeface="メイリオ" pitchFamily="50" charset="-128"/>
                <a:ea typeface="メイリオ" pitchFamily="50" charset="-128"/>
                <a:cs typeface="メイリオ" pitchFamily="50" charset="-128"/>
              </a:rPr>
              <a:t>(</a:t>
            </a:r>
            <a:r>
              <a:rPr lang="ja-JP" altLang="en-US" sz="1050" b="1" dirty="0" smtClean="0">
                <a:latin typeface="メイリオ" pitchFamily="50" charset="-128"/>
                <a:ea typeface="メイリオ" pitchFamily="50" charset="-128"/>
                <a:cs typeface="メイリオ" pitchFamily="50" charset="-128"/>
              </a:rPr>
              <a:t>医師</a:t>
            </a:r>
            <a:r>
              <a:rPr lang="en-US" altLang="ja-JP" sz="1050" b="1" dirty="0" smtClean="0">
                <a:latin typeface="メイリオ" pitchFamily="50" charset="-128"/>
                <a:ea typeface="メイリオ" pitchFamily="50" charset="-128"/>
                <a:cs typeface="メイリオ" pitchFamily="50" charset="-128"/>
              </a:rPr>
              <a:t>)</a:t>
            </a:r>
            <a:r>
              <a:rPr lang="ja-JP" altLang="en-US" sz="1050" b="1" dirty="0" smtClean="0">
                <a:latin typeface="メイリオ" pitchFamily="50" charset="-128"/>
                <a:ea typeface="メイリオ" pitchFamily="50" charset="-128"/>
                <a:cs typeface="メイリオ" pitchFamily="50" charset="-128"/>
              </a:rPr>
              <a:t>だけです。</a:t>
            </a:r>
            <a:endParaRPr lang="en-US" altLang="ja-JP" sz="1050" b="1" dirty="0" smtClean="0">
              <a:latin typeface="メイリオ" pitchFamily="50" charset="-128"/>
              <a:ea typeface="メイリオ" pitchFamily="50" charset="-128"/>
              <a:cs typeface="メイリオ" pitchFamily="50" charset="-128"/>
            </a:endParaRPr>
          </a:p>
        </p:txBody>
      </p:sp>
      <p:pic>
        <p:nvPicPr>
          <p:cNvPr id="2" name="Picture 2" descr="G:\icon\99999999【画像】いらすとや\job_medical_nougeka-2.png"/>
          <p:cNvPicPr>
            <a:picLocks noChangeAspect="1" noChangeArrowheads="1"/>
          </p:cNvPicPr>
          <p:nvPr/>
        </p:nvPicPr>
        <p:blipFill>
          <a:blip r:embed="rId8" cstate="print"/>
          <a:srcRect/>
          <a:stretch>
            <a:fillRect/>
          </a:stretch>
        </p:blipFill>
        <p:spPr bwMode="auto">
          <a:xfrm flipH="1">
            <a:off x="332656" y="3241405"/>
            <a:ext cx="898004" cy="925777"/>
          </a:xfrm>
          <a:prstGeom prst="rect">
            <a:avLst/>
          </a:prstGeom>
          <a:noFill/>
        </p:spPr>
      </p:pic>
      <p:sp>
        <p:nvSpPr>
          <p:cNvPr id="38" name="角丸四角形 37"/>
          <p:cNvSpPr/>
          <p:nvPr/>
        </p:nvSpPr>
        <p:spPr>
          <a:xfrm>
            <a:off x="1285860" y="3328233"/>
            <a:ext cx="2928958" cy="714380"/>
          </a:xfrm>
          <a:prstGeom prst="roundRect">
            <a:avLst>
              <a:gd name="adj" fmla="val 1078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5143512" y="-47660"/>
            <a:ext cx="1758815" cy="246221"/>
          </a:xfrm>
          <a:prstGeom prst="rect">
            <a:avLst/>
          </a:prstGeom>
          <a:noFill/>
        </p:spPr>
        <p:txBody>
          <a:bodyPr wrap="none" rtlCol="0">
            <a:spAutoFit/>
          </a:bodyPr>
          <a:lstStyle/>
          <a:p>
            <a:r>
              <a:rPr lang="en-US" altLang="ja-JP" sz="1000" dirty="0" smtClean="0"/>
              <a:t>(</a:t>
            </a:r>
            <a:r>
              <a:rPr lang="ja-JP" altLang="en-US" sz="1000" dirty="0" smtClean="0"/>
              <a:t>様式 </a:t>
            </a:r>
            <a:r>
              <a:rPr lang="en-US" altLang="ja-JP" sz="1000" dirty="0" smtClean="0"/>
              <a:t>HN6)</a:t>
            </a:r>
            <a:r>
              <a:rPr lang="ja-JP" altLang="en-US" sz="1000" dirty="0" smtClean="0"/>
              <a:t>　患者同意説明書</a:t>
            </a:r>
            <a:endParaRPr kumimoji="1" lang="ja-JP" altLang="en-US" sz="1000" dirty="0"/>
          </a:p>
        </p:txBody>
      </p:sp>
      <p:sp>
        <p:nvSpPr>
          <p:cNvPr id="42" name="テキスト ボックス 41"/>
          <p:cNvSpPr txBox="1"/>
          <p:nvPr/>
        </p:nvSpPr>
        <p:spPr>
          <a:xfrm>
            <a:off x="339756" y="9349119"/>
            <a:ext cx="6159600"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p:spPr>
        <p:txBody>
          <a:bodyPr wrap="none" rtlCol="0">
            <a:spAutoFit/>
          </a:bodyPr>
          <a:lstStyle/>
          <a:p>
            <a:r>
              <a:rPr lang="en-US" altLang="ja-JP" sz="1200" b="1" dirty="0" smtClean="0"/>
              <a:t>【</a:t>
            </a:r>
            <a:r>
              <a:rPr kumimoji="1" lang="ja-JP" altLang="en-US" sz="1200" b="1" dirty="0" smtClean="0"/>
              <a:t>お問い合せ先</a:t>
            </a:r>
            <a:r>
              <a:rPr kumimoji="1" lang="en-US" altLang="ja-JP" sz="1200" b="1" dirty="0" smtClean="0"/>
              <a:t>】</a:t>
            </a:r>
          </a:p>
          <a:p>
            <a:r>
              <a:rPr kumimoji="1" lang="ja-JP" altLang="en-US" sz="1200" b="1" dirty="0" smtClean="0"/>
              <a:t>済生会千里病院　　患者支援センター　　　</a:t>
            </a:r>
            <a:r>
              <a:rPr kumimoji="1" lang="en-US" altLang="ja-JP" sz="1200" b="1" dirty="0" smtClean="0"/>
              <a:t>(</a:t>
            </a:r>
            <a:r>
              <a:rPr kumimoji="1" lang="ja-JP" altLang="en-US" sz="1200" b="1" dirty="0" smtClean="0"/>
              <a:t>電話</a:t>
            </a:r>
            <a:r>
              <a:rPr kumimoji="1" lang="en-US" altLang="ja-JP" sz="1200" b="1" dirty="0" smtClean="0"/>
              <a:t>)06-6871-0121(</a:t>
            </a:r>
            <a:r>
              <a:rPr kumimoji="1" lang="ja-JP" altLang="en-US" sz="1200" b="1" dirty="0" smtClean="0"/>
              <a:t>代表</a:t>
            </a:r>
            <a:r>
              <a:rPr kumimoji="1" lang="en-US" altLang="ja-JP" sz="1200" b="1" dirty="0" smtClean="0"/>
              <a:t>)</a:t>
            </a:r>
            <a:r>
              <a:rPr kumimoji="1" lang="ja-JP" altLang="en-US" sz="1200" b="1" dirty="0" smtClean="0"/>
              <a:t>　</a:t>
            </a:r>
            <a:r>
              <a:rPr lang="en-US" altLang="ja-JP" sz="1200" b="1" dirty="0" smtClean="0"/>
              <a:t> (FAX)06-6871-5915</a:t>
            </a:r>
            <a:endParaRPr kumimoji="1" lang="ja-JP" altLang="en-US" sz="1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1853</TotalTime>
  <Words>91</Words>
  <Application>Microsoft Office PowerPoint</Application>
  <PresentationFormat>A4 210 x 297 mm</PresentationFormat>
  <Paragraphs>34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経営戦略課</dc:creator>
  <cp:lastModifiedBy>egmaingx</cp:lastModifiedBy>
  <cp:revision>211</cp:revision>
  <dcterms:created xsi:type="dcterms:W3CDTF">2017-06-08T01:18:18Z</dcterms:created>
  <dcterms:modified xsi:type="dcterms:W3CDTF">2018-01-23T09:47:17Z</dcterms:modified>
</cp:coreProperties>
</file>